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4"/>
  </p:notesMasterIdLst>
  <p:sldIdLst>
    <p:sldId id="300" r:id="rId5"/>
    <p:sldId id="302" r:id="rId6"/>
    <p:sldId id="304" r:id="rId7"/>
    <p:sldId id="326" r:id="rId8"/>
    <p:sldId id="315" r:id="rId9"/>
    <p:sldId id="338" r:id="rId10"/>
    <p:sldId id="316" r:id="rId11"/>
    <p:sldId id="339" r:id="rId12"/>
    <p:sldId id="313" r:id="rId13"/>
    <p:sldId id="329" r:id="rId14"/>
    <p:sldId id="330" r:id="rId15"/>
    <p:sldId id="340" r:id="rId16"/>
    <p:sldId id="331" r:id="rId17"/>
    <p:sldId id="333" r:id="rId18"/>
    <p:sldId id="334" r:id="rId19"/>
    <p:sldId id="319" r:id="rId20"/>
    <p:sldId id="320" r:id="rId21"/>
    <p:sldId id="324" r:id="rId22"/>
    <p:sldId id="321" r:id="rId23"/>
    <p:sldId id="341" r:id="rId24"/>
    <p:sldId id="322" r:id="rId25"/>
    <p:sldId id="335" r:id="rId26"/>
    <p:sldId id="342" r:id="rId27"/>
    <p:sldId id="343" r:id="rId28"/>
    <p:sldId id="344" r:id="rId29"/>
    <p:sldId id="345" r:id="rId30"/>
    <p:sldId id="336" r:id="rId31"/>
    <p:sldId id="305" r:id="rId32"/>
    <p:sldId id="303" r:id="rId33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 varScale="1">
        <p:scale>
          <a:sx n="73" d="100"/>
          <a:sy n="73" d="100"/>
        </p:scale>
        <p:origin x="336" y="67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보고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2024. 11. 17.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EA10-ED35-A5AF-48B2-CA098CFF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80E0B3-78B4-2610-5F70-D64782561C2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50557-9D7E-0FA6-4222-56EACB66E377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D4D07618-B233-CF97-5961-0421DE5A6120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촬영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C1A327-54F9-E798-2892-2F444BD9B3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E09B4F14-7535-F6DD-7809-EF86C942526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C53D3D-50E8-04CA-23D9-6ED43C6CA2E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3AA6F0-F0A7-FDE0-8C4D-6FB3A4B060B9}"/>
              </a:ext>
            </a:extLst>
          </p:cNvPr>
          <p:cNvSpPr txBox="1"/>
          <p:nvPr/>
        </p:nvSpPr>
        <p:spPr>
          <a:xfrm>
            <a:off x="10134769" y="73571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65834-AF41-0AD7-1261-CA21574C4EA5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 수량을 증량하여</a:t>
            </a:r>
            <a:r>
              <a:rPr lang="en-US" altLang="ko-KR" sz="1400" dirty="0">
                <a:latin typeface="+mn-ea"/>
              </a:rPr>
              <a:t>(40</a:t>
            </a:r>
            <a:r>
              <a:rPr lang="ko-KR" altLang="en-US" sz="1400" dirty="0">
                <a:latin typeface="+mn-ea"/>
              </a:rPr>
              <a:t>매 → </a:t>
            </a:r>
            <a:r>
              <a:rPr lang="en-US" altLang="ko-KR" sz="1400" dirty="0">
                <a:latin typeface="+mn-ea"/>
              </a:rPr>
              <a:t>115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학습용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추가 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추가로 촬영을 진행하고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학습 데이터를 증강</a:t>
            </a:r>
            <a:r>
              <a:rPr lang="en-US" altLang="ko-KR" sz="1400" dirty="0">
                <a:latin typeface="+mn-ea"/>
              </a:rPr>
              <a:t>(100</a:t>
            </a:r>
            <a:r>
              <a:rPr lang="ko-KR" altLang="en-US" sz="1400" dirty="0">
                <a:latin typeface="+mn-ea"/>
              </a:rPr>
              <a:t>매→</a:t>
            </a:r>
            <a:r>
              <a:rPr lang="en-US" altLang="ko-KR" sz="1400" dirty="0">
                <a:latin typeface="+mn-ea"/>
              </a:rPr>
              <a:t>1000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하여 </a:t>
            </a: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 모델을 학습하였음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이전 중간 보고때와 비교해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타이밍을 더 정교하게 </a:t>
            </a:r>
            <a:r>
              <a:rPr lang="en-US" altLang="ko-KR" sz="1400" dirty="0">
                <a:latin typeface="+mn-ea"/>
              </a:rPr>
              <a:t>Fine Tunning</a:t>
            </a:r>
            <a:r>
              <a:rPr lang="ko-KR" altLang="en-US" sz="1400" dirty="0">
                <a:latin typeface="+mn-ea"/>
              </a:rPr>
              <a:t>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 처리 후 발생하는 왜곡을 최소화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11D35-A5A4-5B68-96E5-CBC2FAD9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2772938" y="2862989"/>
            <a:ext cx="2199589" cy="1845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653482-F69C-9949-E164-7638EA48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671" y="2864255"/>
            <a:ext cx="1779357" cy="1783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47567-E00B-9BAF-5934-E014E5A2C5A3}"/>
              </a:ext>
            </a:extLst>
          </p:cNvPr>
          <p:cNvSpPr txBox="1"/>
          <p:nvPr/>
        </p:nvSpPr>
        <p:spPr>
          <a:xfrm>
            <a:off x="2628121" y="4727828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중간보고 시 촬영했던 </a:t>
            </a:r>
            <a:r>
              <a:rPr lang="en-US" altLang="ko-KR" sz="1000" dirty="0"/>
              <a:t>PCB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B6278-16A8-B127-31D0-68F50E687F06}"/>
              </a:ext>
            </a:extLst>
          </p:cNvPr>
          <p:cNvSpPr txBox="1"/>
          <p:nvPr/>
        </p:nvSpPr>
        <p:spPr>
          <a:xfrm>
            <a:off x="5650738" y="4644891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[Fine Tunning</a:t>
            </a:r>
            <a:r>
              <a:rPr lang="ko-KR" altLang="en-US" sz="1000" dirty="0"/>
              <a:t>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88BBC-54FC-E817-9CEF-291F98FC9AE5}"/>
              </a:ext>
            </a:extLst>
          </p:cNvPr>
          <p:cNvSpPr txBox="1"/>
          <p:nvPr/>
        </p:nvSpPr>
        <p:spPr>
          <a:xfrm>
            <a:off x="909756" y="4982552"/>
            <a:ext cx="9414971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정확도를 높이기 위해 촬영 후 흑백으로 변환하여 학습 모델을 훈련하고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 이미지와의 성능을 비교해 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기존의 불량 시료와 비교하여 기존의 불량 시료에 더 작은 크기의 불량을 추가하여 불량 검출이 가능한 지 성능을 추가로 확인해 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83D845-90FA-40B9-8D8C-B77719490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0817" y="5671787"/>
            <a:ext cx="1755299" cy="17188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8F3366-FA95-57FB-77FA-291EB667F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670" y="5671787"/>
            <a:ext cx="1779357" cy="17610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857147-E683-BBEA-39E7-B34F40EC41BB}"/>
              </a:ext>
            </a:extLst>
          </p:cNvPr>
          <p:cNvSpPr txBox="1"/>
          <p:nvPr/>
        </p:nvSpPr>
        <p:spPr>
          <a:xfrm>
            <a:off x="7310109" y="7186617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[Dot </a:t>
            </a:r>
            <a:r>
              <a:rPr lang="ko-KR" altLang="en-US" sz="1000" dirty="0"/>
              <a:t>불량을 추가한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57EA3-3710-1C5D-CF0A-05E078DAC14B}"/>
              </a:ext>
            </a:extLst>
          </p:cNvPr>
          <p:cNvSpPr/>
          <p:nvPr/>
        </p:nvSpPr>
        <p:spPr>
          <a:xfrm>
            <a:off x="5201920" y="6797040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7D98FB-E597-D535-A746-F86B9D90A2F8}"/>
              </a:ext>
            </a:extLst>
          </p:cNvPr>
          <p:cNvSpPr/>
          <p:nvPr/>
        </p:nvSpPr>
        <p:spPr>
          <a:xfrm>
            <a:off x="6648286" y="6217088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7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9606698" cy="381458"/>
            <a:chOff x="430306" y="1408458"/>
            <a:chExt cx="9606698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4" y="1438991"/>
              <a:ext cx="87326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중간 보고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이미지와 라인스캔 카메라 이미지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608954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52775" y="3141042"/>
            <a:ext cx="2946961" cy="3172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C1A96-DA05-2DA7-92CD-BED0BF64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5593E2-F099-85F1-12B7-4E4E2AF39419}"/>
              </a:ext>
            </a:extLst>
          </p:cNvPr>
          <p:cNvGrpSpPr/>
          <p:nvPr/>
        </p:nvGrpSpPr>
        <p:grpSpPr>
          <a:xfrm>
            <a:off x="430306" y="1408458"/>
            <a:ext cx="6163534" cy="381458"/>
            <a:chOff x="430306" y="1408458"/>
            <a:chExt cx="6163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35CC66B1-FA26-9657-5334-1DED31BBFE28}"/>
                </a:ext>
              </a:extLst>
            </p:cNvPr>
            <p:cNvSpPr txBox="1"/>
            <p:nvPr/>
          </p:nvSpPr>
          <p:spPr>
            <a:xfrm>
              <a:off x="1304364" y="1495738"/>
              <a:ext cx="5289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진행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컬러와 흑백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C01FD-095F-1427-F1A4-0CDBE129552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3CB3265-E6CC-F085-6E15-C03ACF2BDB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DA5A6D-EC9E-D5AF-0909-F29FE3A163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0DB69B-E0C6-A612-6B66-6B2D02105F4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418DB-62B0-AA2D-D060-02238ABC8424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컬러 이미지와 흑백 변환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0.01 </a:t>
            </a:r>
            <a:r>
              <a:rPr lang="ko-KR" altLang="en-US" sz="1400" dirty="0">
                <a:latin typeface="+mn-ea"/>
              </a:rPr>
              <a:t>이하의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3A3B9-E821-FF49-920B-4F58364908F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DAB9A-263E-9AD9-DC26-FD6B255A557D}"/>
              </a:ext>
            </a:extLst>
          </p:cNvPr>
          <p:cNvSpPr txBox="1"/>
          <p:nvPr/>
        </p:nvSpPr>
        <p:spPr>
          <a:xfrm>
            <a:off x="1603450" y="597197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990B-0888-7303-FE3A-2BF379BBA94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999EE-BE1C-F9D1-7881-1E90C243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83" y="6287878"/>
            <a:ext cx="4232586" cy="49320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37C9CF-A067-859E-2E3A-2A86A940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3" y="2959699"/>
            <a:ext cx="3734863" cy="290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335C91-CAA3-40D6-B94A-F64ADC11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265" y="6287878"/>
            <a:ext cx="4131937" cy="46994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854543-D702-BC0E-84BF-5DED0BDF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3" y="2959171"/>
            <a:ext cx="3792421" cy="290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5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67927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존재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24269"/>
              </p:ext>
            </p:extLst>
          </p:nvPr>
        </p:nvGraphicFramePr>
        <p:xfrm>
          <a:off x="2040915" y="286066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0.0092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0.0162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D4A5-4C2B-1C1F-7FA8-A8D6F10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B3C513-EA45-40FE-6E9F-B6CABD82FD0E}"/>
              </a:ext>
            </a:extLst>
          </p:cNvPr>
          <p:cNvGrpSpPr/>
          <p:nvPr/>
        </p:nvGrpSpPr>
        <p:grpSpPr>
          <a:xfrm>
            <a:off x="430306" y="1408458"/>
            <a:ext cx="6925533" cy="381458"/>
            <a:chOff x="430306" y="1408458"/>
            <a:chExt cx="692553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1CDFBB4-E6C4-D273-B4AB-CE5F5B19DC47}"/>
                </a:ext>
              </a:extLst>
            </p:cNvPr>
            <p:cNvSpPr txBox="1"/>
            <p:nvPr/>
          </p:nvSpPr>
          <p:spPr>
            <a:xfrm>
              <a:off x="1304364" y="1443791"/>
              <a:ext cx="605147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41DDEE-539F-07D0-FA55-EC2B07B6920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21D1127-575C-AE0D-8BB5-88B51A6A0F1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F63A9D-CE92-2F2C-6917-E7FD63C4327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9C684A-FCFF-1DE4-5746-A30331E3C02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432A3-B4E6-5E1D-D858-031DC65802F4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27C82-B971-55C7-6A58-113D0B20C979}"/>
              </a:ext>
            </a:extLst>
          </p:cNvPr>
          <p:cNvSpPr txBox="1"/>
          <p:nvPr/>
        </p:nvSpPr>
        <p:spPr>
          <a:xfrm>
            <a:off x="1584795" y="714402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54045-79F6-2C2A-FC5B-C8534A8FC2D5}"/>
              </a:ext>
            </a:extLst>
          </p:cNvPr>
          <p:cNvSpPr txBox="1"/>
          <p:nvPr/>
        </p:nvSpPr>
        <p:spPr>
          <a:xfrm>
            <a:off x="6338389" y="7144910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 err="1"/>
              <a:t>컬러이미지의</a:t>
            </a:r>
            <a:r>
              <a:rPr lang="ko-KR" altLang="en-US" sz="1000" dirty="0"/>
              <a:t>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CBFBDF-9878-DF41-9AE6-0FD7AA4BCD1E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118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직접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존재하며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중간 보고에서의 결과와 비교하여 조금 더 개선된 성능을 보임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CBFBDF-9878-DF41-9AE6-0FD7AA4B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1181798"/>
              </a:xfrm>
              <a:prstGeom prst="rect">
                <a:avLst/>
              </a:prstGeom>
              <a:blipFill>
                <a:blip r:embed="rId2"/>
                <a:stretch>
                  <a:fillRect l="-133" b="-4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212128B-448B-B931-E1EA-36B9667D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438068"/>
              </p:ext>
            </p:extLst>
          </p:nvPr>
        </p:nvGraphicFramePr>
        <p:xfrm>
          <a:off x="2270878" y="3423577"/>
          <a:ext cx="650636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929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22929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D06A3778-FF83-47F3-C9E5-FA172327C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92" y="4705818"/>
            <a:ext cx="3260929" cy="24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4AE915-DC74-14B5-07E8-D8CCA334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7" y="4406772"/>
            <a:ext cx="4591050" cy="3143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13C075-1667-137F-E745-A9EB362C9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294" y="4425522"/>
            <a:ext cx="4562475" cy="28575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A8C11B4-501E-1F7B-8D9D-BCFC3FD4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77" y="4711272"/>
            <a:ext cx="3260928" cy="24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0A9CD-38BA-4826-EC8B-A9AE036B159F}"/>
              </a:ext>
            </a:extLst>
          </p:cNvPr>
          <p:cNvSpPr txBox="1"/>
          <p:nvPr/>
        </p:nvSpPr>
        <p:spPr>
          <a:xfrm>
            <a:off x="5172191" y="2758964"/>
            <a:ext cx="5812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최대 값과 불량 최소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71% → 65%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평균과 불량 평균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57% → 51%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비율이 낮을 수록 차이가 크므로</a:t>
            </a:r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성능이 좋다고 판단할 수 있음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8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EB53-4BC8-B31F-EE8E-BB4484FB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9209BD-779F-4039-572D-C061CC87B3BE}"/>
              </a:ext>
            </a:extLst>
          </p:cNvPr>
          <p:cNvGrpSpPr/>
          <p:nvPr/>
        </p:nvGrpSpPr>
        <p:grpSpPr>
          <a:xfrm>
            <a:off x="430306" y="1408458"/>
            <a:ext cx="6935693" cy="381458"/>
            <a:chOff x="430306" y="1408458"/>
            <a:chExt cx="693569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E9522F99-F9F7-B740-192C-A2BCEC80B51B}"/>
                </a:ext>
              </a:extLst>
            </p:cNvPr>
            <p:cNvSpPr txBox="1"/>
            <p:nvPr/>
          </p:nvSpPr>
          <p:spPr>
            <a:xfrm>
              <a:off x="1304364" y="1443791"/>
              <a:ext cx="606163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957A06-BB80-B7C1-907A-8AEA6081542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12F3E11-C667-384B-DB0A-9DEA470BBE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B99C24-8E86-3335-3DDD-B6D202809C3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FB51F0-F8AD-7ED8-B50E-BFF0C6688FD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A622C-BCB7-9FD7-C6AB-59D1DC81353C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ABA87-1E75-2BA8-11E7-754F81C6DE99}"/>
              </a:ext>
            </a:extLst>
          </p:cNvPr>
          <p:cNvSpPr txBox="1"/>
          <p:nvPr/>
        </p:nvSpPr>
        <p:spPr>
          <a:xfrm>
            <a:off x="1616661" y="7294380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D1C8E-794A-7CDC-3F46-A79396FEC563}"/>
              </a:ext>
            </a:extLst>
          </p:cNvPr>
          <p:cNvSpPr txBox="1"/>
          <p:nvPr/>
        </p:nvSpPr>
        <p:spPr>
          <a:xfrm>
            <a:off x="6138913" y="7295062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172700-E6A6-8401-D97F-6570FDD1D752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1202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흑백으로 변환한 이미지들에 대해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직접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존재하여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중간 보고 결과 및 컬러 이미지의 결과와 비교하여 더 개선된 성능을 보임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500" dirty="0">
                  <a:latin typeface="+mn-e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172700-E6A6-8401-D97F-6570FDD1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1202958"/>
              </a:xfrm>
              <a:prstGeom prst="rect">
                <a:avLst/>
              </a:prstGeom>
              <a:blipFill>
                <a:blip r:embed="rId2"/>
                <a:stretch>
                  <a:fillRect l="-133" b="-3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BE3779A-ADF5-E7FE-7ECD-71A3790A4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28976"/>
              </p:ext>
            </p:extLst>
          </p:nvPr>
        </p:nvGraphicFramePr>
        <p:xfrm>
          <a:off x="2081237" y="3462104"/>
          <a:ext cx="652933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14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624673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691224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682690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16825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699757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20918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24.7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38DA6494-1CC0-58FB-4C1D-6017BE87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96" y="4809051"/>
            <a:ext cx="3382438" cy="25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6BA2F6-3B6D-E725-39E2-5D412248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1" y="4503692"/>
            <a:ext cx="4610100" cy="276225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EFE847B-39D5-7E7B-8450-E5099FA3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13" y="4809051"/>
            <a:ext cx="3382438" cy="25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67FAA1-0FCC-1C1D-86A3-593EE42B6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583" y="4464516"/>
            <a:ext cx="4632468" cy="313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A8B768-C731-19D6-360D-38B09769E320}"/>
              </a:ext>
            </a:extLst>
          </p:cNvPr>
          <p:cNvSpPr txBox="1"/>
          <p:nvPr/>
        </p:nvSpPr>
        <p:spPr>
          <a:xfrm>
            <a:off x="5172191" y="2758964"/>
            <a:ext cx="5812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최대 값과 불량 최소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65% → 64%</a:t>
            </a:r>
          </a:p>
          <a:p>
            <a:r>
              <a:rPr lang="en-US" altLang="ko-KR" sz="1300" b="1" dirty="0">
                <a:solidFill>
                  <a:srgbClr val="FF0000"/>
                </a:solidFill>
              </a:rPr>
              <a:t>* </a:t>
            </a:r>
            <a:r>
              <a:rPr lang="ko-KR" altLang="en-US" sz="1300" b="1" dirty="0">
                <a:solidFill>
                  <a:srgbClr val="FF0000"/>
                </a:solidFill>
              </a:rPr>
              <a:t>양품 평균과 불량 평균 값의 비율 비교 </a:t>
            </a:r>
            <a:r>
              <a:rPr lang="en-US" altLang="ko-KR" sz="1300" b="1" dirty="0">
                <a:solidFill>
                  <a:srgbClr val="FF0000"/>
                </a:solidFill>
              </a:rPr>
              <a:t>: 51% → 26%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비율이 낮을 수록 차이가 크므로</a:t>
            </a:r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성능이 좋다고 판단할 수 있음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3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019C-BF4F-EF2A-7DD2-A2CE7C62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3B8BF3-8366-AF60-D452-65E14B01CF0B}"/>
              </a:ext>
            </a:extLst>
          </p:cNvPr>
          <p:cNvGrpSpPr/>
          <p:nvPr/>
        </p:nvGrpSpPr>
        <p:grpSpPr>
          <a:xfrm>
            <a:off x="430306" y="1408458"/>
            <a:ext cx="8342335" cy="381458"/>
            <a:chOff x="430306" y="1408458"/>
            <a:chExt cx="83423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2821ED53-5E27-89DD-7148-464398335BCA}"/>
                </a:ext>
              </a:extLst>
            </p:cNvPr>
            <p:cNvSpPr txBox="1"/>
            <p:nvPr/>
          </p:nvSpPr>
          <p:spPr>
            <a:xfrm>
              <a:off x="1304364" y="1443791"/>
              <a:ext cx="746827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00DA52-D777-9877-33E9-004528C9EDD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1050EA85-AE7D-F5D6-DDF5-1E64890DF7D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6E4DAE-A88F-BA55-411C-6B2C1C09257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960AB0-A4CD-5D35-9F72-C68D03AEF82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49C3D-B4E3-8A8F-0B6F-6BBE0F255B6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1523C-B3D0-E544-0D1F-AFDC18BB62D7}"/>
              </a:ext>
            </a:extLst>
          </p:cNvPr>
          <p:cNvSpPr txBox="1"/>
          <p:nvPr/>
        </p:nvSpPr>
        <p:spPr>
          <a:xfrm>
            <a:off x="1390814" y="6816077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099A2-20B7-295D-F895-D2EDBE7EDFC7}"/>
              </a:ext>
            </a:extLst>
          </p:cNvPr>
          <p:cNvSpPr txBox="1"/>
          <p:nvPr/>
        </p:nvSpPr>
        <p:spPr>
          <a:xfrm>
            <a:off x="6168549" y="6816077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194A2-B2F4-F9E9-CFBC-A476DDF78378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흑백으로 변환한 이미지들에 대해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추가 미세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없음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194A2-B2F4-F9E9-CFBC-A476DDF78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blipFill>
                <a:blip r:embed="rId2"/>
                <a:stretch>
                  <a:fillRect l="-133" b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464D11B-6718-24F6-A907-D825736C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14" y="4284868"/>
            <a:ext cx="3264671" cy="24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47AF47-9E44-D527-EC90-99B03ED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7" y="3904532"/>
            <a:ext cx="4591050" cy="314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1DCEF4-571C-F43E-ABAC-0251C62D3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906" y="3898607"/>
            <a:ext cx="4581525" cy="31432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6069CF-0C1D-3B28-DF86-911BCBB4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9" y="4284868"/>
            <a:ext cx="3264670" cy="243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E8EFFE9-3533-EA88-B13F-EA6FBE361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75475"/>
              </p:ext>
            </p:extLst>
          </p:nvPr>
        </p:nvGraphicFramePr>
        <p:xfrm>
          <a:off x="2092725" y="2865437"/>
          <a:ext cx="667991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105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676321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42213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2.68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미세불량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2.74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4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99E4-F3E6-451F-C0CC-96F68AAC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4F4879-8ABE-DB88-A193-7D297545F383}"/>
              </a:ext>
            </a:extLst>
          </p:cNvPr>
          <p:cNvGrpSpPr/>
          <p:nvPr/>
        </p:nvGrpSpPr>
        <p:grpSpPr>
          <a:xfrm>
            <a:off x="430306" y="1408458"/>
            <a:ext cx="9211534" cy="381458"/>
            <a:chOff x="430306" y="1408458"/>
            <a:chExt cx="9211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5C9F1F71-9CC5-DCE1-7502-FB2FFA3ECCB5}"/>
                </a:ext>
              </a:extLst>
            </p:cNvPr>
            <p:cNvSpPr txBox="1"/>
            <p:nvPr/>
          </p:nvSpPr>
          <p:spPr>
            <a:xfrm>
              <a:off x="1304364" y="1443791"/>
              <a:ext cx="8337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12F6BB-07BB-295C-B74F-5EBB2A14ED8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E7E4DBA0-31BC-4A20-0149-5D047F84EE8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F12F2-000F-78D6-A8AC-DDDF726414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262577-7D6B-E66B-FE88-CA459321E57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8C5B0-40F7-7F34-939F-BAF59FD7B2A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2733AC-55EA-1EF7-9F7D-58103EAE94BD}"/>
              </a:ext>
            </a:extLst>
          </p:cNvPr>
          <p:cNvSpPr txBox="1"/>
          <p:nvPr/>
        </p:nvSpPr>
        <p:spPr>
          <a:xfrm>
            <a:off x="1524221" y="6871495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5F737-76D5-A3BA-7165-ED4B0E5EFA55}"/>
              </a:ext>
            </a:extLst>
          </p:cNvPr>
          <p:cNvSpPr txBox="1"/>
          <p:nvPr/>
        </p:nvSpPr>
        <p:spPr>
          <a:xfrm>
            <a:off x="6255945" y="687149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4EC705-FB62-C6AE-505F-C9D71600182D}"/>
                  </a:ext>
                </a:extLst>
              </p:cNvPr>
              <p:cNvSpPr txBox="1"/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평가용 양품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와 추가 미세 불량 데이터</a:t>
                </a:r>
                <a:r>
                  <a:rPr lang="en-US" altLang="ko-KR" sz="1400" dirty="0">
                    <a:latin typeface="+mn-ea"/>
                  </a:rPr>
                  <a:t>(5</a:t>
                </a:r>
                <a:r>
                  <a:rPr lang="ko-KR" altLang="en-US" sz="1400" dirty="0">
                    <a:latin typeface="+mn-ea"/>
                  </a:rPr>
                  <a:t>개</a:t>
                </a:r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를 분석 모델에 넣고 예측한 후 </a:t>
                </a:r>
                <a:r>
                  <a:rPr lang="en-US" altLang="ko-KR" sz="1400" dirty="0">
                    <a:latin typeface="+mn-ea"/>
                  </a:rPr>
                  <a:t>reconstruction error</a:t>
                </a:r>
                <a:r>
                  <a:rPr lang="ko-KR" altLang="en-US" sz="1400" dirty="0">
                    <a:latin typeface="+mn-ea"/>
                  </a:rPr>
                  <a:t>를 계산하여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분포를 비교함 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아래와 같이 양품과 불량의 </a:t>
                </a:r>
                <a:r>
                  <a:rPr lang="en-US" altLang="ko-KR" sz="1400" dirty="0">
                    <a:latin typeface="+mn-ea"/>
                  </a:rPr>
                  <a:t>error </a:t>
                </a:r>
                <a:r>
                  <a:rPr lang="ko-KR" altLang="en-US" sz="1400" dirty="0">
                    <a:latin typeface="+mn-ea"/>
                  </a:rPr>
                  <a:t>분포에 유의미한 차이가 없음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단위</a:t>
                </a:r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4EC705-FB62-C6AE-505F-C9D71600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72" y="1929169"/>
                <a:ext cx="9139575" cy="901722"/>
              </a:xfrm>
              <a:prstGeom prst="rect">
                <a:avLst/>
              </a:prstGeom>
              <a:blipFill>
                <a:blip r:embed="rId2"/>
                <a:stretch>
                  <a:fillRect l="-133" b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9868DDF-827D-9524-A31F-0E9097D01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454761"/>
              </p:ext>
            </p:extLst>
          </p:nvPr>
        </p:nvGraphicFramePr>
        <p:xfrm>
          <a:off x="1831807" y="2856202"/>
          <a:ext cx="7282589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46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49075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830057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9444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819934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840181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850303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5919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57350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양품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7.58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미세불량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7.62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  <p:pic>
        <p:nvPicPr>
          <p:cNvPr id="6148" name="Picture 4">
            <a:extLst>
              <a:ext uri="{FF2B5EF4-FFF2-40B4-BE49-F238E27FC236}">
                <a16:creationId xmlns:a16="http://schemas.microsoft.com/office/drawing/2014/main" id="{2A6FD441-774F-DE38-315A-C5A1200E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07" y="4355357"/>
            <a:ext cx="3419722" cy="25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2F16BE-5BAD-994D-8D2B-C6141D4C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24" y="4034745"/>
            <a:ext cx="4532881" cy="325032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084FB05-1D19-41C0-A8DD-5CC936AA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57" y="4389725"/>
            <a:ext cx="3326627" cy="24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EC27E4-EA8F-E412-A01E-54D2DFCB1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91" y="4075074"/>
            <a:ext cx="46101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2862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시료의 개수를 늘리고</a:t>
            </a:r>
            <a:r>
              <a:rPr lang="en-US" altLang="ko-KR" sz="1400" dirty="0">
                <a:latin typeface="+mn-ea"/>
              </a:rPr>
              <a:t>(40</a:t>
            </a:r>
            <a:r>
              <a:rPr lang="ko-KR" altLang="en-US" sz="1400" dirty="0">
                <a:latin typeface="+mn-ea"/>
              </a:rPr>
              <a:t>매 → </a:t>
            </a:r>
            <a:r>
              <a:rPr lang="en-US" altLang="ko-KR" sz="1400" dirty="0">
                <a:latin typeface="+mn-ea"/>
              </a:rPr>
              <a:t>115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학습 데이터를 증량</a:t>
            </a:r>
            <a:r>
              <a:rPr lang="en-US" altLang="ko-KR" sz="1400" dirty="0">
                <a:latin typeface="+mn-ea"/>
              </a:rPr>
              <a:t>(100</a:t>
            </a:r>
            <a:r>
              <a:rPr lang="ko-KR" altLang="en-US" sz="1400" dirty="0">
                <a:latin typeface="+mn-ea"/>
              </a:rPr>
              <a:t>매 →</a:t>
            </a:r>
            <a:r>
              <a:rPr lang="en-US" altLang="ko-KR" sz="1400" dirty="0">
                <a:latin typeface="+mn-ea"/>
              </a:rPr>
              <a:t>1000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하여 학습하였으며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타이밍을 더 정교하게 </a:t>
            </a:r>
            <a:r>
              <a:rPr lang="en-US" altLang="ko-KR" sz="1400" dirty="0">
                <a:latin typeface="+mn-ea"/>
              </a:rPr>
              <a:t>Fine Tunning</a:t>
            </a:r>
            <a:r>
              <a:rPr lang="ko-KR" altLang="en-US" sz="1400" dirty="0">
                <a:latin typeface="+mn-ea"/>
              </a:rPr>
              <a:t>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전 처리 후 발생하는 왜곡을 최소화한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중간 보고때와 비교하여 더 나은 성능을 보였음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이미지를 흑백으로 변환하여 학습하고 성능을 확인한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차이가 확연하게 커지며 이전의 컬러 이미지의 결과 보다 더 개선된 성능을 보였음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미세한 불량을 추가하였을 때는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컬러와 흑백 모두 양품과 불량을 구분하지 못하였으며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학습 데이터가 충분하지 못하기 때문으로 추정하고 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충분히 더 많은 학습 데이터를 확보할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통해 미세한 불량을 탐지할 수 있도록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길이가 긴 제품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 err="1">
                <a:latin typeface="+mn-ea"/>
              </a:rPr>
              <a:t>연배열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이미지를 실제로 획득하여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부분별로 나누어 불량을 탐지할 수 있는 모델을 구축하도록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3FD318-0672-36E5-A942-106E2BE0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1179259" y="5153870"/>
            <a:ext cx="2199589" cy="1845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D686AE-8363-662D-1C1D-D6978949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956" y="5177012"/>
            <a:ext cx="1779357" cy="1783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70DAD3-D02E-F9F6-94B5-80A7C35105D7}"/>
              </a:ext>
            </a:extLst>
          </p:cNvPr>
          <p:cNvSpPr txBox="1"/>
          <p:nvPr/>
        </p:nvSpPr>
        <p:spPr>
          <a:xfrm>
            <a:off x="1034442" y="7018709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중간보고 시 촬영했던 </a:t>
            </a:r>
            <a:r>
              <a:rPr lang="en-US" altLang="ko-KR" sz="1000" dirty="0"/>
              <a:t>PCB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A642A-9A51-115C-8BE2-58881498DB80}"/>
              </a:ext>
            </a:extLst>
          </p:cNvPr>
          <p:cNvSpPr txBox="1"/>
          <p:nvPr/>
        </p:nvSpPr>
        <p:spPr>
          <a:xfrm>
            <a:off x="3083023" y="6957648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[Fine Tunning</a:t>
            </a:r>
            <a:r>
              <a:rPr lang="ko-KR" altLang="en-US" sz="1000" dirty="0"/>
              <a:t>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F721F9-079A-ECF9-F90A-117072711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4654" y="4697281"/>
            <a:ext cx="1459183" cy="14441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73296E-303C-8C60-6594-E200A5F539BB}"/>
              </a:ext>
            </a:extLst>
          </p:cNvPr>
          <p:cNvSpPr txBox="1"/>
          <p:nvPr/>
        </p:nvSpPr>
        <p:spPr>
          <a:xfrm>
            <a:off x="7603311" y="6141452"/>
            <a:ext cx="1779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[Dot </a:t>
            </a:r>
            <a:r>
              <a:rPr lang="ko-KR" altLang="en-US" sz="1000" dirty="0"/>
              <a:t>불량을 추가한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064FCC-4FFD-2EC1-5190-78410674C2E1}"/>
              </a:ext>
            </a:extLst>
          </p:cNvPr>
          <p:cNvSpPr/>
          <p:nvPr/>
        </p:nvSpPr>
        <p:spPr>
          <a:xfrm>
            <a:off x="8274577" y="5147947"/>
            <a:ext cx="293721" cy="269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156C5C89-F9A3-4C87-CC30-3C756B645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006" y="4693276"/>
            <a:ext cx="1459184" cy="1458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CF5DC1-1F73-C209-3C77-672C2A3B3B00}"/>
              </a:ext>
            </a:extLst>
          </p:cNvPr>
          <p:cNvSpPr txBox="1"/>
          <p:nvPr/>
        </p:nvSpPr>
        <p:spPr>
          <a:xfrm>
            <a:off x="5909662" y="6153101"/>
            <a:ext cx="1779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기존 불량 </a:t>
            </a:r>
            <a:r>
              <a:rPr lang="ko-KR" altLang="en-US" sz="1000" dirty="0" err="1"/>
              <a:t>실시료</a:t>
            </a:r>
            <a:r>
              <a:rPr lang="ko-KR" altLang="en-US" sz="1000" dirty="0"/>
              <a:t>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DB8F5D-67DF-987F-9A11-8F4A66E0B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858920" y="5479807"/>
            <a:ext cx="1084379" cy="29828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0F4BA9-B001-FFDF-8432-C399D85260F4}"/>
              </a:ext>
            </a:extLst>
          </p:cNvPr>
          <p:cNvSpPr txBox="1"/>
          <p:nvPr/>
        </p:nvSpPr>
        <p:spPr>
          <a:xfrm>
            <a:off x="8745696" y="7267223"/>
            <a:ext cx="141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7AC321-78C2-2D67-F388-04214ACB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62950"/>
              </p:ext>
            </p:extLst>
          </p:nvPr>
        </p:nvGraphicFramePr>
        <p:xfrm>
          <a:off x="3011443" y="1897614"/>
          <a:ext cx="7250064" cy="2366137"/>
        </p:xfrm>
        <a:graphic>
          <a:graphicData uri="http://schemas.openxmlformats.org/drawingml/2006/table">
            <a:tbl>
              <a:tblPr/>
              <a:tblGrid>
                <a:gridCol w="651952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4"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 보완 및 논문 완성</a:t>
                      </a:r>
                      <a:endParaRPr lang="en-US" altLang="ko-KR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97A1EF-4693-3C1C-2CE1-73075B90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89407"/>
              </p:ext>
            </p:extLst>
          </p:nvPr>
        </p:nvGraphicFramePr>
        <p:xfrm>
          <a:off x="636588" y="1897614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386301F6-6788-41C2-6119-2D87ADC6EB3B}"/>
              </a:ext>
            </a:extLst>
          </p:cNvPr>
          <p:cNvSpPr/>
          <p:nvPr/>
        </p:nvSpPr>
        <p:spPr>
          <a:xfrm>
            <a:off x="4764039" y="171452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3D72D271-7F46-8637-EC77-625F38324D85}"/>
              </a:ext>
            </a:extLst>
          </p:cNvPr>
          <p:cNvSpPr/>
          <p:nvPr/>
        </p:nvSpPr>
        <p:spPr>
          <a:xfrm>
            <a:off x="5705852" y="171452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971A7B71-771D-CB96-C951-1D64D388D228}"/>
              </a:ext>
            </a:extLst>
          </p:cNvPr>
          <p:cNvSpPr/>
          <p:nvPr/>
        </p:nvSpPr>
        <p:spPr>
          <a:xfrm>
            <a:off x="9033172" y="1726239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398B3E-3180-B6F7-C6A0-4176C5B5A0CE}"/>
              </a:ext>
            </a:extLst>
          </p:cNvPr>
          <p:cNvCxnSpPr>
            <a:cxnSpLocks/>
          </p:cNvCxnSpPr>
          <p:nvPr/>
        </p:nvCxnSpPr>
        <p:spPr>
          <a:xfrm>
            <a:off x="4120683" y="3540732"/>
            <a:ext cx="964274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53F77-9CC2-3274-6776-56A910FABC1D}"/>
              </a:ext>
            </a:extLst>
          </p:cNvPr>
          <p:cNvCxnSpPr>
            <a:cxnSpLocks/>
          </p:cNvCxnSpPr>
          <p:nvPr/>
        </p:nvCxnSpPr>
        <p:spPr>
          <a:xfrm>
            <a:off x="3647063" y="2689522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44DF96-6170-EEAA-BD34-267049CBFBEE}"/>
              </a:ext>
            </a:extLst>
          </p:cNvPr>
          <p:cNvCxnSpPr>
            <a:cxnSpLocks/>
          </p:cNvCxnSpPr>
          <p:nvPr/>
        </p:nvCxnSpPr>
        <p:spPr>
          <a:xfrm>
            <a:off x="3647063" y="2986888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49432-E38D-7235-E600-71E559D8B864}"/>
              </a:ext>
            </a:extLst>
          </p:cNvPr>
          <p:cNvCxnSpPr>
            <a:cxnSpLocks/>
          </p:cNvCxnSpPr>
          <p:nvPr/>
        </p:nvCxnSpPr>
        <p:spPr>
          <a:xfrm>
            <a:off x="4120683" y="3276820"/>
            <a:ext cx="47362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43201E-A2AC-5AD2-86CB-A9B880B0278B}"/>
              </a:ext>
            </a:extLst>
          </p:cNvPr>
          <p:cNvCxnSpPr>
            <a:cxnSpLocks/>
          </p:cNvCxnSpPr>
          <p:nvPr/>
        </p:nvCxnSpPr>
        <p:spPr>
          <a:xfrm>
            <a:off x="5084957" y="3838098"/>
            <a:ext cx="230830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FA1B9F-4953-4D6A-32BA-29A9769A3806}"/>
              </a:ext>
            </a:extLst>
          </p:cNvPr>
          <p:cNvCxnSpPr>
            <a:cxnSpLocks/>
          </p:cNvCxnSpPr>
          <p:nvPr/>
        </p:nvCxnSpPr>
        <p:spPr>
          <a:xfrm>
            <a:off x="6017943" y="4113162"/>
            <a:ext cx="3282175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고속으로 움직이는 물체의 이미지를 획득하기에 용이하며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길이가 긴 물체의 불량 검출에 유용하게 사용될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+mn-ea"/>
              </a:rPr>
              <a:t>2D</a:t>
            </a:r>
            <a:r>
              <a:rPr lang="ko-KR" altLang="en-US" sz="1400" dirty="0">
                <a:latin typeface="+mn-ea"/>
              </a:rPr>
              <a:t> 이미지 획득 시 발생할 수 있는 이미지 왜곡 방지할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얻는 데 효과적</a:t>
            </a:r>
            <a:r>
              <a:rPr lang="ko-KR" altLang="en-US" sz="1400" dirty="0">
                <a:latin typeface="+mn-ea"/>
              </a:rPr>
              <a:t>임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이동하는 물체에 대해 라인 스캔 카메라를 활용하여 이미지를 획득하는 것이 가능하다면</a:t>
            </a:r>
            <a:r>
              <a:rPr lang="en-US" altLang="ko-KR" sz="1400" u="sng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물체의 길이에 구애 받지 않고 균일한 이미지를 효과적으로 획득하여 불량을 검출할 수 있음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4" y="44812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1455156" y="66390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88AA2A-D73C-7951-BE8E-6D622A86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43048" y="3060881"/>
            <a:ext cx="1369578" cy="3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6766A-22F6-B572-799E-480E5221A7DD}"/>
              </a:ext>
            </a:extLst>
          </p:cNvPr>
          <p:cNvSpPr txBox="1"/>
          <p:nvPr/>
        </p:nvSpPr>
        <p:spPr>
          <a:xfrm>
            <a:off x="5904725" y="5629379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en-US" altLang="ko-KR" sz="1000" dirty="0"/>
              <a:t>SMT </a:t>
            </a:r>
            <a:r>
              <a:rPr lang="ko-KR" altLang="en-US" sz="1000" dirty="0"/>
              <a:t>현장에서 생산하는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9E3FCB-C5C6-F5EB-201B-AB336C16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30499" y="5908216"/>
            <a:ext cx="2394674" cy="1090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F4D5B-9A95-7073-42F8-4DA746F24C5B}"/>
              </a:ext>
            </a:extLst>
          </p:cNvPr>
          <p:cNvSpPr txBox="1"/>
          <p:nvPr/>
        </p:nvSpPr>
        <p:spPr>
          <a:xfrm>
            <a:off x="5904725" y="6996876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[2D</a:t>
            </a:r>
            <a:r>
              <a:rPr lang="ko-KR" altLang="en-US" sz="1000" dirty="0"/>
              <a:t> 영역 스캔 시 발생할 수 있는 원근에 의한 왜곡 예시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작성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생산 라인에서 고속으로 이동하는 물체에 대해 고화질의 이미지를 획득하여 불량 검출을 수행할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물체의 길이에 관계 없이 이미지를 획득할 수 있음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다양한 길이의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나 </a:t>
            </a:r>
            <a:r>
              <a:rPr lang="ko-KR" altLang="en-US" sz="1400" dirty="0" err="1">
                <a:latin typeface="+mn-ea"/>
              </a:rPr>
              <a:t>연배열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2D</a:t>
            </a:r>
            <a:r>
              <a:rPr lang="ko-KR" altLang="en-US" sz="1400" dirty="0">
                <a:latin typeface="+mn-ea"/>
              </a:rPr>
              <a:t> 영역 스캔에서 발생할 수 있는 이미지 왜곡을 방지하며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얻을 수 있으므로 보다 정확한 검사가 가능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양품만을 학습하여 불량을 검출하는 모델이므로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notokr-regular"/>
              </a:rPr>
              <a:t>오토인코더를</a:t>
            </a:r>
            <a:r>
              <a:rPr lang="ko-KR" altLang="en-US" sz="1400" b="0" i="0" dirty="0">
                <a:effectLst/>
                <a:latin typeface="notokr-regular"/>
              </a:rPr>
              <a:t> 이용한 </a:t>
            </a:r>
            <a:r>
              <a:rPr lang="en-US" altLang="ko-KR" sz="1400" b="0" i="0" dirty="0">
                <a:effectLst/>
                <a:latin typeface="notokr-regular"/>
              </a:rPr>
              <a:t>PCB </a:t>
            </a:r>
            <a:r>
              <a:rPr lang="ko-KR" altLang="en-US" sz="1400" b="0" i="0" dirty="0">
                <a:effectLst/>
                <a:latin typeface="notokr-regular"/>
              </a:rPr>
              <a:t>불량 검출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notokr-regular"/>
              </a:rPr>
              <a:t>입력 영상과 출력 영상의 감산 결과를 통해 불량 여부를 판단</a:t>
            </a:r>
            <a:endParaRPr lang="en-US" altLang="ko-KR" sz="1400" b="0" i="0" dirty="0">
              <a:effectLst/>
              <a:latin typeface="notokr-regular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skip- connection</a:t>
            </a:r>
            <a:r>
              <a:rPr lang="ko-KR" altLang="en-US" sz="1400" dirty="0">
                <a:latin typeface="+mn-ea"/>
              </a:rPr>
              <a:t>을 적용한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모델에서 가장 좋은 결과를 확인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VGG </a:t>
            </a:r>
            <a:r>
              <a:rPr lang="ko-KR" altLang="en-US" sz="1400" dirty="0"/>
              <a:t>기반 </a:t>
            </a:r>
            <a:r>
              <a:rPr lang="ko-KR" altLang="en-US" sz="1400" dirty="0" err="1"/>
              <a:t>오토인코더를</a:t>
            </a:r>
            <a:r>
              <a:rPr lang="ko-KR" altLang="en-US" sz="1400" dirty="0"/>
              <a:t> 사용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적은</a:t>
            </a:r>
            <a:r>
              <a:rPr lang="ko-KR" altLang="en-US" sz="1400" dirty="0"/>
              <a:t> 수의 학습 데이터 환경에서도 불량 탐지에 효과적임을 확인</a:t>
            </a:r>
            <a:endParaRPr lang="en-US" altLang="ko-KR" sz="1400" dirty="0"/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불량이미지를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이용하는 판별모델 보다 데이터수집 및 학습시간을 줄이고</a:t>
            </a:r>
            <a:r>
              <a:rPr lang="en-US" altLang="ko-KR" sz="1400" b="0" i="0" dirty="0"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즉각 생산현장에 사용할 수 있다는 점에서 효과적인 방법임을 확인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양자화된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사용한 결점 이미지 분류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박지수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딥러닝의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구조와 이미지 감산 기법을 조합해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결점을 추출하고 판별하는 시스템을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개선을 통한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이민균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활용하여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구현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Image augmentation(</a:t>
            </a:r>
            <a:r>
              <a:rPr lang="ko-KR" altLang="en-US" sz="1400" dirty="0">
                <a:latin typeface="+mn-ea"/>
              </a:rPr>
              <a:t>이미지 증량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기법을 통한 성능 개선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Pruning </a:t>
            </a:r>
            <a:r>
              <a:rPr lang="ko-KR" altLang="en-US" sz="1400" dirty="0">
                <a:latin typeface="+mn-ea"/>
              </a:rPr>
              <a:t>모델 경량화를 통한 성능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 도출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검출을 위한 딥러닝 모델로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적용하는 경우가 많음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학습은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 이전에도 </a:t>
            </a:r>
            <a:r>
              <a:rPr lang="ko-KR" altLang="en-US" sz="1400" dirty="0" err="1">
                <a:latin typeface="+mn-ea"/>
              </a:rPr>
              <a:t>오토인코더로</a:t>
            </a:r>
            <a:r>
              <a:rPr lang="ko-KR" altLang="en-US" sz="1400" dirty="0">
                <a:latin typeface="+mn-ea"/>
              </a:rPr>
              <a:t> 불량 검출을 수행하는 연구들이 다수 존재함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그러나 얕은 결함과 같이 두드러진 특징이 </a:t>
            </a: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나타지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않는 경우의 불량 형태를 특정하기 어려운 경우가 있음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카메라를 이용해서 실제 이미지를 획득하는 것에 중점을 두고 연구를 수행하도록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 높일 수 있는 다양한 기법들을 적용해보도록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820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5336</TotalTime>
  <Words>3138</Words>
  <Application>Microsoft Office PowerPoint</Application>
  <PresentationFormat>사용자 지정</PresentationFormat>
  <Paragraphs>484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NanumSquareNeo</vt:lpstr>
      <vt:lpstr>notokr-regular</vt:lpstr>
      <vt:lpstr>굴림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290</cp:revision>
  <cp:lastPrinted>2024-05-22T02:14:19Z</cp:lastPrinted>
  <dcterms:created xsi:type="dcterms:W3CDTF">2021-11-09T05:01:52Z</dcterms:created>
  <dcterms:modified xsi:type="dcterms:W3CDTF">2024-11-16T15:15:59Z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